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02" r:id="rId2"/>
    <p:sldId id="257" r:id="rId3"/>
    <p:sldId id="320" r:id="rId4"/>
    <p:sldId id="354" r:id="rId5"/>
    <p:sldId id="307" r:id="rId6"/>
    <p:sldId id="339" r:id="rId7"/>
    <p:sldId id="361" r:id="rId8"/>
    <p:sldId id="362" r:id="rId9"/>
    <p:sldId id="363" r:id="rId10"/>
    <p:sldId id="340" r:id="rId11"/>
    <p:sldId id="364" r:id="rId12"/>
    <p:sldId id="341" r:id="rId13"/>
    <p:sldId id="365" r:id="rId14"/>
    <p:sldId id="366" r:id="rId15"/>
    <p:sldId id="367" r:id="rId16"/>
    <p:sldId id="301" r:id="rId17"/>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28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298" autoAdjust="0"/>
    <p:restoredTop sz="86323" autoAdjust="0"/>
  </p:normalViewPr>
  <p:slideViewPr>
    <p:cSldViewPr>
      <p:cViewPr>
        <p:scale>
          <a:sx n="82" d="100"/>
          <a:sy n="82" d="100"/>
        </p:scale>
        <p:origin x="-990" y="-1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94B01D1-DEC9-48A5-9DBF-A9B09570C769}" type="slidenum">
              <a:rPr lang="ar-EG" smtClean="0"/>
              <a:pPr/>
              <a:t>‹#›</a:t>
            </a:fld>
            <a:endParaRPr lang="ar-EG"/>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8B77032-BEEF-4064-877E-C112AA29B223}" type="datetimeFigureOut">
              <a:rPr lang="ar-EG" smtClean="0"/>
              <a:pPr/>
              <a:t>01/08/1441</a:t>
            </a:fld>
            <a:endParaRPr lang="ar-EG"/>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E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94B01D1-DEC9-48A5-9DBF-A9B09570C76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683568" y="731520"/>
            <a:ext cx="8460432" cy="3474720"/>
          </a:xfrm>
        </p:spPr>
        <p:style>
          <a:lnRef idx="1">
            <a:schemeClr val="dk1"/>
          </a:lnRef>
          <a:fillRef idx="2">
            <a:schemeClr val="dk1"/>
          </a:fillRef>
          <a:effectRef idx="1">
            <a:schemeClr val="dk1"/>
          </a:effectRef>
          <a:fontRef idx="minor">
            <a:schemeClr val="dk1"/>
          </a:fontRef>
        </p:style>
        <p:txBody>
          <a:bodyPr>
            <a:noAutofit/>
          </a:bodyPr>
          <a:lstStyle/>
          <a:p>
            <a:pPr algn="justLow">
              <a:buNone/>
            </a:pPr>
            <a:r>
              <a:rPr lang="ar-EG" sz="4400" b="1" dirty="0" smtClean="0">
                <a:ln w="17780" cmpd="sng">
                  <a:solidFill>
                    <a:srgbClr val="FFFFFF"/>
                  </a:solidFill>
                  <a:prstDash val="solid"/>
                  <a:miter lim="800000"/>
                </a:ln>
                <a:solidFill>
                  <a:srgbClr val="002060"/>
                </a:solidFill>
                <a:effectLst>
                  <a:outerShdw blurRad="50800" algn="tl" rotWithShape="0">
                    <a:srgbClr val="000000"/>
                  </a:outerShdw>
                </a:effectLst>
              </a:rPr>
              <a:t>بنية الشخصية في مدارس علم النفس</a:t>
            </a:r>
          </a:p>
          <a:p>
            <a:pPr algn="justLow">
              <a:buNone/>
            </a:pPr>
            <a:r>
              <a:rPr lang="ar-EG" sz="4400" b="1" dirty="0" smtClean="0">
                <a:ln w="17780" cmpd="sng">
                  <a:solidFill>
                    <a:srgbClr val="FFFFFF"/>
                  </a:solidFill>
                  <a:prstDash val="solid"/>
                  <a:miter lim="800000"/>
                </a:ln>
                <a:solidFill>
                  <a:srgbClr val="002060"/>
                </a:solidFill>
                <a:effectLst>
                  <a:outerShdw blurRad="50800" algn="tl" rotWithShape="0">
                    <a:srgbClr val="000000"/>
                  </a:outerShdw>
                </a:effectLst>
              </a:rPr>
              <a:t>الفرقة الثالثة أساسي ومميز جميع الشعب. </a:t>
            </a:r>
            <a:endParaRPr lang="ar-EG" sz="4400" b="1" dirty="0">
              <a:ln w="17780" cmpd="sng">
                <a:solidFill>
                  <a:srgbClr val="FFFFFF"/>
                </a:solidFill>
                <a:prstDash val="solid"/>
                <a:miter lim="800000"/>
              </a:ln>
              <a:solidFill>
                <a:srgbClr val="002060"/>
              </a:solidFill>
              <a:effectLst>
                <a:outerShdw blurRad="50800" algn="tl" rotWithShape="0">
                  <a:srgbClr val="000000"/>
                </a:outerShdw>
              </a:effectLst>
            </a:endParaRPr>
          </a:p>
        </p:txBody>
      </p:sp>
      <p:sp>
        <p:nvSpPr>
          <p:cNvPr id="8" name="Rectangle 7"/>
          <p:cNvSpPr/>
          <p:nvPr/>
        </p:nvSpPr>
        <p:spPr>
          <a:xfrm>
            <a:off x="1285852" y="5143512"/>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إعداد</a:t>
            </a:r>
            <a:b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b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د. حازم شوقي الطنطاوي</a:t>
            </a:r>
            <a:endParaRPr lang="ar-EG"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2" name="Content Placeholder 1"/>
          <p:cNvSpPr>
            <a:spLocks noGrp="1"/>
          </p:cNvSpPr>
          <p:nvPr>
            <p:ph sz="quarter" idx="13"/>
          </p:nvPr>
        </p:nvSpPr>
        <p:spPr/>
        <p:txBody>
          <a:bodyPr/>
          <a:lstStyle/>
          <a:p>
            <a:endParaRPr lang="ar-EG"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plus(in)">
                                      <p:cBhvr>
                                        <p:cTn id="7" dur="20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plus(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plus(in)">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rgbClr val="C00000"/>
                </a:solidFill>
              </a:rPr>
              <a:t>   يعتبر التيار الإنساني في علم النفس مذهبًا حديثًا، فقد بدأت تظهر بوادره في الخمسينات واستمرت بوادره في الستينات.</a:t>
            </a:r>
          </a:p>
          <a:p>
            <a:pPr algn="justLow"/>
            <a:r>
              <a:rPr lang="ar-EG" sz="3600" b="1" dirty="0">
                <a:solidFill>
                  <a:srgbClr val="C00000"/>
                </a:solidFill>
              </a:rPr>
              <a:t> </a:t>
            </a:r>
            <a:r>
              <a:rPr lang="ar-EG" sz="3600" b="1" dirty="0" smtClean="0">
                <a:solidFill>
                  <a:srgbClr val="C00000"/>
                </a:solidFill>
              </a:rPr>
              <a:t>   ولا يزال ينمو ويتبلور كي يحتل القوة الثالثة في علم النفس بعد التحليل النفسي والسلوكية.</a:t>
            </a:r>
          </a:p>
          <a:p>
            <a:pPr algn="justLow"/>
            <a:r>
              <a:rPr lang="ar-EG" sz="3600" b="1" dirty="0">
                <a:solidFill>
                  <a:srgbClr val="C00000"/>
                </a:solidFill>
              </a:rPr>
              <a:t> </a:t>
            </a:r>
            <a:r>
              <a:rPr lang="ar-EG" sz="3600" b="1" dirty="0" smtClean="0">
                <a:solidFill>
                  <a:srgbClr val="C00000"/>
                </a:solidFill>
              </a:rPr>
              <a:t> ومن رواد هذا التيار روجرز </a:t>
            </a:r>
            <a:r>
              <a:rPr lang="ar-EG" sz="3600" b="1" dirty="0" err="1" smtClean="0">
                <a:solidFill>
                  <a:srgbClr val="C00000"/>
                </a:solidFill>
              </a:rPr>
              <a:t>وماسلو</a:t>
            </a:r>
            <a:r>
              <a:rPr lang="ar-EG" sz="3600" b="1" dirty="0" smtClean="0">
                <a:solidFill>
                  <a:srgbClr val="C00000"/>
                </a:solidFill>
              </a:rPr>
              <a:t>.</a:t>
            </a:r>
            <a:endParaRPr lang="ar-EG" sz="3600" b="1" dirty="0">
              <a:solidFill>
                <a:srgbClr val="C00000"/>
              </a:solidFill>
            </a:endParaRPr>
          </a:p>
        </p:txBody>
      </p:sp>
      <p:sp>
        <p:nvSpPr>
          <p:cNvPr id="6" name="Rectangle 5"/>
          <p:cNvSpPr/>
          <p:nvPr/>
        </p:nvSpPr>
        <p:spPr>
          <a:xfrm>
            <a:off x="2556057" y="20646"/>
            <a:ext cx="6572296" cy="103209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مقدمة:</a:t>
            </a:r>
            <a:endParaRPr lang="ar-EG" sz="3600" b="1" dirty="0">
              <a:solidFill>
                <a:schemeClr val="accent6">
                  <a:lumMod val="75000"/>
                </a:schemeClr>
              </a:solidFill>
            </a:endParaRPr>
          </a:p>
        </p:txBody>
      </p:sp>
    </p:spTree>
    <p:extLst>
      <p:ext uri="{BB962C8B-B14F-4D97-AF65-F5344CB8AC3E}">
        <p14:creationId xmlns:p14="http://schemas.microsoft.com/office/powerpoint/2010/main" val="2764250118"/>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مسلمات التيار الإنساني</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388170228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tx2">
                    <a:lumMod val="60000"/>
                    <a:lumOff val="40000"/>
                  </a:schemeClr>
                </a:solidFill>
              </a:rPr>
              <a:t>  يقوم التيار الإنساني على عدد من المسلمات أهمها:</a:t>
            </a:r>
          </a:p>
          <a:p>
            <a:pPr algn="justLow"/>
            <a:endParaRPr lang="ar-EG" sz="3600" b="1" dirty="0" smtClean="0">
              <a:solidFill>
                <a:schemeClr val="tx2">
                  <a:lumMod val="60000"/>
                  <a:lumOff val="40000"/>
                </a:schemeClr>
              </a:solidFill>
            </a:endParaRPr>
          </a:p>
          <a:p>
            <a:pPr marL="571500" indent="-571500" algn="justLow">
              <a:buFont typeface="Wingdings" pitchFamily="2" charset="2"/>
              <a:buChar char="q"/>
            </a:pPr>
            <a:r>
              <a:rPr lang="ar-EG" sz="3600" b="1" dirty="0" smtClean="0">
                <a:solidFill>
                  <a:schemeClr val="accent3">
                    <a:lumMod val="75000"/>
                  </a:schemeClr>
                </a:solidFill>
              </a:rPr>
              <a:t> </a:t>
            </a:r>
            <a:r>
              <a:rPr lang="ar-EG" sz="3600" b="1" dirty="0" smtClean="0">
                <a:solidFill>
                  <a:schemeClr val="tx1"/>
                </a:solidFill>
              </a:rPr>
              <a:t>الإنسان خير بطبيعته:</a:t>
            </a:r>
          </a:p>
          <a:p>
            <a:pPr algn="justLow"/>
            <a:r>
              <a:rPr lang="ar-EG" sz="3600" b="1" dirty="0">
                <a:solidFill>
                  <a:schemeClr val="tx1"/>
                </a:solidFill>
              </a:rPr>
              <a:t> </a:t>
            </a:r>
            <a:r>
              <a:rPr lang="ar-EG" sz="3600" b="1" dirty="0" smtClean="0">
                <a:solidFill>
                  <a:schemeClr val="tx1"/>
                </a:solidFill>
              </a:rPr>
              <a:t> </a:t>
            </a:r>
            <a:r>
              <a:rPr lang="ar-EG" sz="3600" b="1" dirty="0" smtClean="0">
                <a:solidFill>
                  <a:schemeClr val="accent6"/>
                </a:solidFill>
              </a:rPr>
              <a:t>فللإنسان طبيعة فطرية خيرة في جوهرها، ولا تكون شريرة على الإطلاق، وعندما يصبح الإنسان عصابيا أو شريرا أو يائسا، فالسبب في ذلك هو البيئة.</a:t>
            </a:r>
            <a:endParaRPr lang="ar-EG" sz="3600" b="1" dirty="0">
              <a:solidFill>
                <a:schemeClr val="tx1"/>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مسلمات التيار الإنساني</a:t>
            </a:r>
            <a:endParaRPr lang="ar-EG" sz="3600" b="1" dirty="0">
              <a:solidFill>
                <a:schemeClr val="accent6">
                  <a:lumMod val="75000"/>
                </a:schemeClr>
              </a:solidFill>
            </a:endParaRPr>
          </a:p>
        </p:txBody>
      </p:sp>
    </p:spTree>
    <p:extLst>
      <p:ext uri="{BB962C8B-B14F-4D97-AF65-F5344CB8AC3E}">
        <p14:creationId xmlns:p14="http://schemas.microsoft.com/office/powerpoint/2010/main" val="284059501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circle(in)">
                                      <p:cBhvr>
                                        <p:cTn id="18" dur="20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circle(in)">
                                      <p:cBhvr>
                                        <p:cTn id="23"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tx2">
                    <a:lumMod val="60000"/>
                    <a:lumOff val="40000"/>
                  </a:schemeClr>
                </a:solidFill>
              </a:rPr>
              <a:t>  </a:t>
            </a:r>
          </a:p>
          <a:p>
            <a:pPr marL="571500" indent="-571500" algn="justLow">
              <a:buFont typeface="Wingdings" pitchFamily="2" charset="2"/>
              <a:buChar char="q"/>
            </a:pPr>
            <a:r>
              <a:rPr lang="ar-EG" sz="3600" b="1" dirty="0" smtClean="0">
                <a:solidFill>
                  <a:schemeClr val="accent3">
                    <a:lumMod val="75000"/>
                  </a:schemeClr>
                </a:solidFill>
              </a:rPr>
              <a:t> </a:t>
            </a:r>
            <a:r>
              <a:rPr lang="ar-EG" sz="3600" b="1" dirty="0" smtClean="0">
                <a:solidFill>
                  <a:schemeClr val="tx1"/>
                </a:solidFill>
              </a:rPr>
              <a:t>الإنسان له حرية مقيدة:</a:t>
            </a:r>
          </a:p>
          <a:p>
            <a:pPr algn="justLow"/>
            <a:r>
              <a:rPr lang="ar-EG" sz="3600" b="1" dirty="0">
                <a:solidFill>
                  <a:schemeClr val="tx1"/>
                </a:solidFill>
              </a:rPr>
              <a:t> </a:t>
            </a:r>
            <a:r>
              <a:rPr lang="ar-EG" sz="3600" b="1" dirty="0" smtClean="0">
                <a:solidFill>
                  <a:schemeClr val="tx1"/>
                </a:solidFill>
              </a:rPr>
              <a:t> </a:t>
            </a:r>
            <a:r>
              <a:rPr lang="ar-EG" sz="3600" b="1" dirty="0" smtClean="0">
                <a:solidFill>
                  <a:schemeClr val="accent6"/>
                </a:solidFill>
              </a:rPr>
              <a:t>هذه المسلمة تركز على أن طبيعة الإنسان الأساسية أنه يمتلك حرية اتخاذ القرار الذي يواجه به المواقف المختلفة.</a:t>
            </a:r>
          </a:p>
          <a:p>
            <a:pPr algn="justLow"/>
            <a:r>
              <a:rPr lang="ar-EG" sz="3600" b="1" dirty="0">
                <a:solidFill>
                  <a:schemeClr val="accent6"/>
                </a:solidFill>
              </a:rPr>
              <a:t> </a:t>
            </a:r>
            <a:r>
              <a:rPr lang="ar-EG" sz="3600" b="1" dirty="0" smtClean="0">
                <a:solidFill>
                  <a:schemeClr val="accent6"/>
                </a:solidFill>
              </a:rPr>
              <a:t> وحرية الإنسان لا تعني التحرر من الظروف والمواقف التي قد تحد من حرية الإنسان، ولكن الحرية هنا تعني القدرة على الاختيار.</a:t>
            </a:r>
            <a:endParaRPr lang="ar-EG" sz="3600" b="1" dirty="0">
              <a:solidFill>
                <a:schemeClr val="tx1"/>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مسلمات التيار الإنساني</a:t>
            </a:r>
            <a:endParaRPr lang="ar-EG" sz="3600" b="1" dirty="0">
              <a:solidFill>
                <a:schemeClr val="accent6">
                  <a:lumMod val="75000"/>
                </a:schemeClr>
              </a:solidFill>
            </a:endParaRPr>
          </a:p>
        </p:txBody>
      </p:sp>
    </p:spTree>
    <p:extLst>
      <p:ext uri="{BB962C8B-B14F-4D97-AF65-F5344CB8AC3E}">
        <p14:creationId xmlns:p14="http://schemas.microsoft.com/office/powerpoint/2010/main" val="145644453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circle(in)">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tx2">
                    <a:lumMod val="60000"/>
                    <a:lumOff val="40000"/>
                  </a:schemeClr>
                </a:solidFill>
              </a:rPr>
              <a:t>  </a:t>
            </a:r>
          </a:p>
          <a:p>
            <a:pPr marL="571500" indent="-571500" algn="justLow">
              <a:buFont typeface="Wingdings" pitchFamily="2" charset="2"/>
              <a:buChar char="q"/>
            </a:pPr>
            <a:r>
              <a:rPr lang="ar-EG" sz="3600" b="1" dirty="0" smtClean="0">
                <a:solidFill>
                  <a:schemeClr val="accent3">
                    <a:lumMod val="75000"/>
                  </a:schemeClr>
                </a:solidFill>
              </a:rPr>
              <a:t> </a:t>
            </a:r>
            <a:r>
              <a:rPr lang="ar-EG" sz="3600" b="1" dirty="0" smtClean="0">
                <a:solidFill>
                  <a:schemeClr val="tx1"/>
                </a:solidFill>
              </a:rPr>
              <a:t>حياة الإنسان لها معنى:</a:t>
            </a:r>
          </a:p>
          <a:p>
            <a:pPr algn="justLow"/>
            <a:r>
              <a:rPr lang="ar-EG" sz="3600" b="1" dirty="0">
                <a:solidFill>
                  <a:schemeClr val="tx1"/>
                </a:solidFill>
              </a:rPr>
              <a:t> </a:t>
            </a:r>
            <a:r>
              <a:rPr lang="ar-EG" sz="3600" b="1" dirty="0" smtClean="0">
                <a:solidFill>
                  <a:schemeClr val="tx1"/>
                </a:solidFill>
              </a:rPr>
              <a:t> </a:t>
            </a:r>
            <a:r>
              <a:rPr lang="ar-EG" sz="3600" b="1" dirty="0" smtClean="0">
                <a:solidFill>
                  <a:schemeClr val="accent6"/>
                </a:solidFill>
              </a:rPr>
              <a:t>لا يوجد معنى واحد في الحياة، ولكن الأهم هو المعنى الخاص لوجود الإنسان في لحظة معينة، وبالتالي تعتبر مهمة كل شخص في الحياة مهمة فريدة مثلما تعتبر فرصته الخاصة في تحقيقها فريدة أيضا.</a:t>
            </a:r>
          </a:p>
          <a:p>
            <a:pPr algn="justLow"/>
            <a:r>
              <a:rPr lang="ar-EG" sz="3600" b="1" dirty="0">
                <a:solidFill>
                  <a:schemeClr val="accent6"/>
                </a:solidFill>
              </a:rPr>
              <a:t> </a:t>
            </a:r>
            <a:r>
              <a:rPr lang="ar-EG" sz="3600" b="1" dirty="0" smtClean="0">
                <a:solidFill>
                  <a:schemeClr val="accent6"/>
                </a:solidFill>
              </a:rPr>
              <a:t> ومن هنا ينبغي على الإنسان أن يوجه السؤال لنفسه لا أن يسأل غيره عن معنى حياته.</a:t>
            </a:r>
            <a:endParaRPr lang="ar-EG" sz="3600" b="1" dirty="0">
              <a:solidFill>
                <a:schemeClr val="tx1"/>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مسلمات التيار الإنساني</a:t>
            </a:r>
            <a:endParaRPr lang="ar-EG" sz="3600" b="1" dirty="0">
              <a:solidFill>
                <a:schemeClr val="accent6">
                  <a:lumMod val="75000"/>
                </a:schemeClr>
              </a:solidFill>
            </a:endParaRPr>
          </a:p>
        </p:txBody>
      </p:sp>
    </p:spTree>
    <p:extLst>
      <p:ext uri="{BB962C8B-B14F-4D97-AF65-F5344CB8AC3E}">
        <p14:creationId xmlns:p14="http://schemas.microsoft.com/office/powerpoint/2010/main" val="88583957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circle(in)">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tx2">
                    <a:lumMod val="60000"/>
                    <a:lumOff val="40000"/>
                  </a:schemeClr>
                </a:solidFill>
              </a:rPr>
              <a:t>  </a:t>
            </a:r>
          </a:p>
          <a:p>
            <a:pPr marL="571500" indent="-571500" algn="justLow">
              <a:buFont typeface="Wingdings" pitchFamily="2" charset="2"/>
              <a:buChar char="q"/>
            </a:pPr>
            <a:r>
              <a:rPr lang="ar-EG" sz="3600" b="1" dirty="0" smtClean="0">
                <a:solidFill>
                  <a:schemeClr val="accent3">
                    <a:lumMod val="75000"/>
                  </a:schemeClr>
                </a:solidFill>
              </a:rPr>
              <a:t> </a:t>
            </a:r>
            <a:r>
              <a:rPr lang="ar-EG" sz="3600" b="1" dirty="0" smtClean="0">
                <a:solidFill>
                  <a:schemeClr val="tx1"/>
                </a:solidFill>
              </a:rPr>
              <a:t>الإنسان في نشاط مستمر:</a:t>
            </a:r>
          </a:p>
          <a:p>
            <a:pPr algn="justLow"/>
            <a:r>
              <a:rPr lang="ar-EG" sz="3600" b="1" dirty="0">
                <a:solidFill>
                  <a:schemeClr val="tx1"/>
                </a:solidFill>
              </a:rPr>
              <a:t> </a:t>
            </a:r>
            <a:r>
              <a:rPr lang="ar-EG" sz="3600" b="1" dirty="0" smtClean="0">
                <a:solidFill>
                  <a:schemeClr val="tx1"/>
                </a:solidFill>
              </a:rPr>
              <a:t>   </a:t>
            </a:r>
            <a:r>
              <a:rPr lang="ar-EG" sz="3600" b="1" dirty="0" smtClean="0">
                <a:solidFill>
                  <a:schemeClr val="accent6"/>
                </a:solidFill>
              </a:rPr>
              <a:t>يظل الإنسان طيلة حياته في نشاط وعمل مستمر، فإذا ما توقف هذا النشاط، ولم يعد له هدف واضح من الحياة وصل إلى الفراغ </a:t>
            </a:r>
            <a:r>
              <a:rPr lang="ar-EG" sz="3600" b="1" dirty="0" err="1" smtClean="0">
                <a:solidFill>
                  <a:schemeClr val="accent6"/>
                </a:solidFill>
              </a:rPr>
              <a:t>الوجوديأو</a:t>
            </a:r>
            <a:r>
              <a:rPr lang="ar-EG" sz="3600" b="1" dirty="0" smtClean="0">
                <a:solidFill>
                  <a:schemeClr val="accent6"/>
                </a:solidFill>
              </a:rPr>
              <a:t> فقدان المعنى من الحياة.</a:t>
            </a:r>
            <a:endParaRPr lang="ar-EG" sz="3600" b="1" dirty="0">
              <a:solidFill>
                <a:schemeClr val="accent6"/>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مسلمات التيار الإنساني</a:t>
            </a:r>
            <a:endParaRPr lang="ar-EG" sz="3600" b="1" dirty="0">
              <a:solidFill>
                <a:schemeClr val="accent6">
                  <a:lumMod val="75000"/>
                </a:schemeClr>
              </a:solidFill>
            </a:endParaRPr>
          </a:p>
        </p:txBody>
      </p:sp>
    </p:spTree>
    <p:extLst>
      <p:ext uri="{BB962C8B-B14F-4D97-AF65-F5344CB8AC3E}">
        <p14:creationId xmlns:p14="http://schemas.microsoft.com/office/powerpoint/2010/main" val="197286885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294805"/>
            <a:ext cx="8640960" cy="1354217"/>
          </a:xfrm>
          <a:prstGeom prst="rect">
            <a:avLst/>
          </a:prstGeom>
        </p:spPr>
        <p:txBody>
          <a:bodyPr wrap="square">
            <a:spAutoFit/>
          </a:bodyPr>
          <a:lstStyle/>
          <a:p>
            <a:pPr algn="justLow"/>
            <a:r>
              <a:rPr lang="ar-EG" sz="2800" b="1" dirty="0" smtClean="0">
                <a:solidFill>
                  <a:schemeClr val="tx2"/>
                </a:solidFill>
                <a:cs typeface="Malik Lt BT" pitchFamily="2" charset="-78"/>
              </a:rPr>
              <a:t> </a:t>
            </a:r>
            <a:r>
              <a:rPr lang="ar-EG" sz="2700" b="1" dirty="0" smtClean="0">
                <a:solidFill>
                  <a:schemeClr val="accent4">
                    <a:lumMod val="50000"/>
                  </a:schemeClr>
                </a:solidFill>
                <a:cs typeface="Malik Lt BT" pitchFamily="2" charset="-78"/>
              </a:rPr>
              <a:t>      </a:t>
            </a:r>
          </a:p>
          <a:p>
            <a:pPr algn="justLow"/>
            <a:r>
              <a:rPr lang="ar-EG" sz="2700" b="1" dirty="0" smtClean="0">
                <a:solidFill>
                  <a:schemeClr val="accent4">
                    <a:lumMod val="50000"/>
                  </a:schemeClr>
                </a:solidFill>
                <a:cs typeface="Malik Lt BT" pitchFamily="2" charset="-78"/>
              </a:rPr>
              <a:t>        </a:t>
            </a:r>
            <a:endParaRPr lang="en-US" sz="2800" b="1" dirty="0" smtClean="0">
              <a:solidFill>
                <a:schemeClr val="accent4">
                  <a:lumMod val="50000"/>
                </a:schemeClr>
              </a:solidFill>
              <a:cs typeface="Malik Lt BT" pitchFamily="2" charset="-78"/>
            </a:endParaRPr>
          </a:p>
          <a:p>
            <a:pPr algn="justLow"/>
            <a:endParaRPr lang="en-US" sz="2700" b="1" dirty="0">
              <a:solidFill>
                <a:srgbClr val="7030A0"/>
              </a:solidFill>
              <a:cs typeface="Malik Lt BT" pitchFamily="2" charset="-78"/>
            </a:endParaRPr>
          </a:p>
        </p:txBody>
      </p:sp>
      <p:pic>
        <p:nvPicPr>
          <p:cNvPr id="6" name="Picture 15" descr="b236"/>
          <p:cNvPicPr>
            <a:picLocks noChangeAspect="1" noChangeArrowheads="1" noCrop="1"/>
          </p:cNvPicPr>
          <p:nvPr/>
        </p:nvPicPr>
        <p:blipFill>
          <a:blip r:embed="rId2"/>
          <a:srcRect/>
          <a:stretch>
            <a:fillRect/>
          </a:stretch>
        </p:blipFill>
        <p:spPr bwMode="auto">
          <a:xfrm>
            <a:off x="0" y="0"/>
            <a:ext cx="9144000" cy="1503337"/>
          </a:xfrm>
          <a:prstGeom prst="rect">
            <a:avLst/>
          </a:prstGeom>
          <a:noFill/>
          <a:ln w="9525">
            <a:noFill/>
            <a:miter lim="800000"/>
            <a:headEnd/>
            <a:tailEnd/>
          </a:ln>
        </p:spPr>
      </p:pic>
      <p:pic>
        <p:nvPicPr>
          <p:cNvPr id="1026" name="Picture 2" descr="C:\Documents and Settings\Fannan6\Desktop\أشكر.jpeg"/>
          <p:cNvPicPr>
            <a:picLocks noChangeAspect="1" noChangeArrowheads="1"/>
          </p:cNvPicPr>
          <p:nvPr/>
        </p:nvPicPr>
        <p:blipFill>
          <a:blip r:embed="rId3"/>
          <a:srcRect/>
          <a:stretch>
            <a:fillRect/>
          </a:stretch>
        </p:blipFill>
        <p:spPr bwMode="auto">
          <a:xfrm>
            <a:off x="0" y="1500174"/>
            <a:ext cx="9144000" cy="5357826"/>
          </a:xfrm>
          <a:prstGeom prst="rect">
            <a:avLst/>
          </a:prstGeom>
          <a:noFill/>
        </p:spPr>
      </p:pic>
    </p:spTree>
    <p:extLst>
      <p:ext uri="{BB962C8B-B14F-4D97-AF65-F5344CB8AC3E}">
        <p14:creationId xmlns:p14="http://schemas.microsoft.com/office/powerpoint/2010/main" val="12072135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النظرية السلوكية</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850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a:solidFill>
                  <a:schemeClr val="accent1">
                    <a:lumMod val="75000"/>
                  </a:schemeClr>
                </a:solidFill>
              </a:rPr>
              <a:t> </a:t>
            </a:r>
            <a:r>
              <a:rPr lang="ar-EG" sz="3600" b="1" dirty="0" smtClean="0">
                <a:solidFill>
                  <a:schemeClr val="accent1">
                    <a:lumMod val="75000"/>
                  </a:schemeClr>
                </a:solidFill>
              </a:rPr>
              <a:t>    لقد ثارت السلوكية في وجه الاستبطان باعتباره منهجًا لدراسة السلوك، واعتبرت أن الوقت جاء لأن ينبذ علم النفس كل إشارة إلى الشعور؛ إذ لم تعد به حاجة إلى أن يخدع نفسه بأن يجعل من الحالات العقلية موضوعا لدراسته.</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chemeClr val="tx1"/>
                </a:solidFill>
              </a:rPr>
              <a:t>وغاية ما يهدف إليه السلوكية هو أن يفهم الإنسان ويحدد علام تتوقف القدرات الإنسانية، وأن يكشف في ضوء هذه المعرفة عن وسائل تنمية كفاية الإنسان. </a:t>
            </a:r>
          </a:p>
          <a:p>
            <a:pPr algn="justLow"/>
            <a:r>
              <a:rPr lang="ar-EG" sz="3600" b="1" dirty="0">
                <a:solidFill>
                  <a:schemeClr val="tx1"/>
                </a:solidFill>
              </a:rPr>
              <a:t> </a:t>
            </a:r>
            <a:r>
              <a:rPr lang="ar-EG" sz="3600" b="1" dirty="0" smtClean="0">
                <a:solidFill>
                  <a:schemeClr val="tx1"/>
                </a:solidFill>
              </a:rPr>
              <a:t>     </a:t>
            </a:r>
            <a:r>
              <a:rPr lang="ar-EG" sz="3600" b="1" dirty="0" smtClean="0">
                <a:solidFill>
                  <a:srgbClr val="00B050"/>
                </a:solidFill>
              </a:rPr>
              <a:t>ومن رواد السلوكية واطسون </a:t>
            </a:r>
            <a:r>
              <a:rPr lang="ar-EG" sz="3600" b="1" dirty="0" err="1" smtClean="0">
                <a:solidFill>
                  <a:srgbClr val="00B050"/>
                </a:solidFill>
              </a:rPr>
              <a:t>وسكنر</a:t>
            </a:r>
            <a:r>
              <a:rPr lang="ar-EG" sz="3600" b="1" dirty="0" smtClean="0">
                <a:solidFill>
                  <a:srgbClr val="00B050"/>
                </a:solidFill>
              </a:rPr>
              <a:t> </a:t>
            </a:r>
            <a:r>
              <a:rPr lang="ar-EG" sz="3600" b="1" dirty="0" err="1" smtClean="0">
                <a:solidFill>
                  <a:srgbClr val="00B050"/>
                </a:solidFill>
              </a:rPr>
              <a:t>ودولارد</a:t>
            </a:r>
            <a:r>
              <a:rPr lang="ar-EG" sz="3600" b="1" dirty="0" smtClean="0">
                <a:solidFill>
                  <a:srgbClr val="00B050"/>
                </a:solidFill>
              </a:rPr>
              <a:t> وميلر.</a:t>
            </a:r>
            <a:endParaRPr lang="ar-EG" sz="3600" b="1" dirty="0">
              <a:solidFill>
                <a:srgbClr val="00B050"/>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مقدمة</a:t>
            </a:r>
            <a:endParaRPr lang="ar-EG" sz="3600" b="1" dirty="0">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rgbClr val="7030A0"/>
                </a:solidFill>
              </a:rPr>
              <a:t>يعتقد أصحاب هذه النظرية أن وجود أي دافع من الدوافع يتضمن النواحي الآتية:</a:t>
            </a:r>
          </a:p>
          <a:p>
            <a:pPr marL="571500" indent="-571500" algn="justLow">
              <a:buFont typeface="Wingdings" pitchFamily="2" charset="2"/>
              <a:buChar char="v"/>
            </a:pPr>
            <a:r>
              <a:rPr lang="ar-EG" sz="3600" b="1" dirty="0" smtClean="0">
                <a:solidFill>
                  <a:srgbClr val="7030A0"/>
                </a:solidFill>
              </a:rPr>
              <a:t> </a:t>
            </a:r>
            <a:r>
              <a:rPr lang="ar-EG" sz="3600" b="1" dirty="0" smtClean="0">
                <a:solidFill>
                  <a:srgbClr val="FF0000"/>
                </a:solidFill>
              </a:rPr>
              <a:t>تحقيق هدف معين يتصل بالدافع.</a:t>
            </a:r>
          </a:p>
          <a:p>
            <a:pPr marL="571500" indent="-571500" algn="justLow">
              <a:buFont typeface="Wingdings" pitchFamily="2" charset="2"/>
              <a:buChar char="v"/>
            </a:pPr>
            <a:r>
              <a:rPr lang="ar-EG" sz="3600" b="1" dirty="0" smtClean="0">
                <a:solidFill>
                  <a:srgbClr val="FF0000"/>
                </a:solidFill>
              </a:rPr>
              <a:t>أنماط معينة من السلوك.</a:t>
            </a:r>
          </a:p>
          <a:p>
            <a:pPr marL="571500" indent="-571500" algn="justLow">
              <a:buFont typeface="Wingdings" pitchFamily="2" charset="2"/>
              <a:buChar char="v"/>
            </a:pPr>
            <a:r>
              <a:rPr lang="ar-EG" sz="3600" b="1" dirty="0" smtClean="0">
                <a:solidFill>
                  <a:srgbClr val="FF0000"/>
                </a:solidFill>
              </a:rPr>
              <a:t>تجنب ما يعرقل الوصول للهدف.</a:t>
            </a:r>
          </a:p>
          <a:p>
            <a:pPr marL="571500" indent="-571500" algn="justLow">
              <a:buFont typeface="Wingdings" pitchFamily="2" charset="2"/>
              <a:buChar char="v"/>
            </a:pPr>
            <a:r>
              <a:rPr lang="ar-EG" sz="3600" b="1" dirty="0" smtClean="0">
                <a:solidFill>
                  <a:srgbClr val="FF0000"/>
                </a:solidFill>
              </a:rPr>
              <a:t>ظهور حالات انفعالية خاصة.</a:t>
            </a:r>
          </a:p>
          <a:p>
            <a:pPr marL="571500" indent="-571500" algn="justLow">
              <a:buFont typeface="Wingdings" pitchFamily="2" charset="2"/>
              <a:buChar char="v"/>
            </a:pPr>
            <a:r>
              <a:rPr lang="ar-EG" sz="3600" b="1" dirty="0" smtClean="0">
                <a:solidFill>
                  <a:srgbClr val="FF0000"/>
                </a:solidFill>
              </a:rPr>
              <a:t>الشعور بالارتياح عند تحقيق الهدف، والاستياء عند الفشل في تحقيق الهدف.</a:t>
            </a:r>
          </a:p>
          <a:p>
            <a:pPr algn="justLow"/>
            <a:r>
              <a:rPr lang="ar-EG" sz="3600" b="1" dirty="0">
                <a:solidFill>
                  <a:srgbClr val="FF0000"/>
                </a:solidFill>
              </a:rPr>
              <a:t> </a:t>
            </a:r>
            <a:r>
              <a:rPr lang="ar-EG" sz="3600" b="1" dirty="0" smtClean="0">
                <a:solidFill>
                  <a:srgbClr val="FF0000"/>
                </a:solidFill>
              </a:rPr>
              <a:t>   </a:t>
            </a:r>
            <a:endParaRPr lang="ar-EG" sz="3600" b="1" dirty="0">
              <a:solidFill>
                <a:srgbClr val="FF0000"/>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تفسير السلوك طبقا للنظرية السلوكية</a:t>
            </a:r>
            <a:endParaRPr lang="ar-EG" sz="3600" b="1" dirty="0">
              <a:solidFill>
                <a:schemeClr val="accent6">
                  <a:lumMod val="75000"/>
                </a:schemeClr>
              </a:solidFill>
            </a:endParaRPr>
          </a:p>
        </p:txBody>
      </p:sp>
    </p:spTree>
    <p:extLst>
      <p:ext uri="{BB962C8B-B14F-4D97-AF65-F5344CB8AC3E}">
        <p14:creationId xmlns:p14="http://schemas.microsoft.com/office/powerpoint/2010/main" val="2120425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wheel(1)">
                                      <p:cBhvr>
                                        <p:cTn id="33" dur="2000"/>
                                        <p:tgtEl>
                                          <p:spTgt spid="4">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nodeType="clickEffect">
                                  <p:stCondLst>
                                    <p:cond delay="0"/>
                                  </p:stCondLst>
                                  <p:childTnLst>
                                    <p:set>
                                      <p:cBhvr>
                                        <p:cTn id="37" dur="1" fill="hold">
                                          <p:stCondLst>
                                            <p:cond delay="0"/>
                                          </p:stCondLst>
                                        </p:cTn>
                                        <p:tgtEl>
                                          <p:spTgt spid="4">
                                            <p:txEl>
                                              <p:pRg st="7" end="7"/>
                                            </p:txEl>
                                          </p:spTgt>
                                        </p:tgtEl>
                                        <p:attrNameLst>
                                          <p:attrName>style.visibility</p:attrName>
                                        </p:attrNameLst>
                                      </p:cBhvr>
                                      <p:to>
                                        <p:strVal val="visible"/>
                                      </p:to>
                                    </p:set>
                                    <p:animEffect transition="in" filter="wheel(1)">
                                      <p:cBhvr>
                                        <p:cTn id="38" dur="2000"/>
                                        <p:tgtEl>
                                          <p:spTgt spid="4">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Effect transition="in" filter="wheel(1)">
                                      <p:cBhvr>
                                        <p:cTn id="43" dur="2000"/>
                                        <p:tgtEl>
                                          <p:spTgt spid="4">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nodeType="clickEffect">
                                  <p:stCondLst>
                                    <p:cond delay="0"/>
                                  </p:stCondLst>
                                  <p:childTnLst>
                                    <p:set>
                                      <p:cBhvr>
                                        <p:cTn id="47" dur="1" fill="hold">
                                          <p:stCondLst>
                                            <p:cond delay="0"/>
                                          </p:stCondLst>
                                        </p:cTn>
                                        <p:tgtEl>
                                          <p:spTgt spid="4">
                                            <p:txEl>
                                              <p:pRg st="9" end="9"/>
                                            </p:txEl>
                                          </p:spTgt>
                                        </p:tgtEl>
                                        <p:attrNameLst>
                                          <p:attrName>style.visibility</p:attrName>
                                        </p:attrNameLst>
                                      </p:cBhvr>
                                      <p:to>
                                        <p:strVal val="visible"/>
                                      </p:to>
                                    </p:set>
                                    <p:animEffect transition="in" filter="wheel(1)">
                                      <p:cBhvr>
                                        <p:cTn id="48" dur="2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الصراع في السلوكية</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Font typeface="Wingdings" pitchFamily="2" charset="2"/>
              <a:buChar char="q"/>
            </a:pPr>
            <a:r>
              <a:rPr lang="ar-EG" sz="3600" b="1" dirty="0" smtClean="0">
                <a:solidFill>
                  <a:srgbClr val="002060"/>
                </a:solidFill>
              </a:rPr>
              <a:t>صراع الإقدام:</a:t>
            </a:r>
          </a:p>
          <a:p>
            <a:pPr algn="justLow"/>
            <a:r>
              <a:rPr lang="ar-EG" sz="3600" b="1" dirty="0">
                <a:solidFill>
                  <a:srgbClr val="002060"/>
                </a:solidFill>
              </a:rPr>
              <a:t> </a:t>
            </a:r>
            <a:r>
              <a:rPr lang="ar-EG" sz="3600" b="1" dirty="0" smtClean="0">
                <a:solidFill>
                  <a:srgbClr val="002060"/>
                </a:solidFill>
              </a:rPr>
              <a:t>    </a:t>
            </a:r>
            <a:r>
              <a:rPr lang="ar-EG" sz="3600" b="1" dirty="0" smtClean="0">
                <a:solidFill>
                  <a:srgbClr val="FF0000"/>
                </a:solidFill>
              </a:rPr>
              <a:t>ويتمثل هذا النوع في وجود صراع بين هدفين إيجابيين أو موقفين إيجابيين، متعادلين، وعلى الفرد أن يختار منهما.</a:t>
            </a:r>
          </a:p>
          <a:p>
            <a:pPr algn="justLow"/>
            <a:r>
              <a:rPr lang="ar-EG" sz="3600" b="1" dirty="0">
                <a:solidFill>
                  <a:srgbClr val="FF0000"/>
                </a:solidFill>
              </a:rPr>
              <a:t> </a:t>
            </a:r>
            <a:r>
              <a:rPr lang="ar-EG" sz="3600" b="1" dirty="0" smtClean="0">
                <a:solidFill>
                  <a:srgbClr val="FF0000"/>
                </a:solidFill>
              </a:rPr>
              <a:t>  </a:t>
            </a:r>
            <a:r>
              <a:rPr lang="ar-EG" sz="3600" b="1" dirty="0" smtClean="0">
                <a:solidFill>
                  <a:schemeClr val="tx1"/>
                </a:solidFill>
              </a:rPr>
              <a:t>مثال: وجود برنامجين موسيقيين في الإذاعة محبوبان </a:t>
            </a:r>
            <a:r>
              <a:rPr lang="ar-EG" sz="3600" b="1" dirty="0" err="1" smtClean="0">
                <a:solidFill>
                  <a:schemeClr val="tx1"/>
                </a:solidFill>
              </a:rPr>
              <a:t>لدىفرد</a:t>
            </a:r>
            <a:r>
              <a:rPr lang="ar-EG" sz="3600" b="1" dirty="0" smtClean="0">
                <a:solidFill>
                  <a:schemeClr val="tx1"/>
                </a:solidFill>
              </a:rPr>
              <a:t> ما، إلا أن إذاعتهما في وقت واحد من محطتين مختلفتين تحول بين الشخص وبين تحقيق رغبته.  </a:t>
            </a:r>
            <a:r>
              <a:rPr lang="ar-EG" sz="3600" b="1" dirty="0" smtClean="0">
                <a:solidFill>
                  <a:srgbClr val="00B050"/>
                </a:solidFill>
              </a:rPr>
              <a:t>وهذا النوع لا يولد المرض النفسي.</a:t>
            </a:r>
            <a:endParaRPr lang="ar-EG" sz="3600" b="1" dirty="0">
              <a:solidFill>
                <a:schemeClr val="tx1"/>
              </a:solidFill>
            </a:endParaRPr>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الصراع في السلوكية:</a:t>
            </a:r>
            <a:endParaRPr lang="ar-EG" sz="3600" b="1" dirty="0">
              <a:solidFill>
                <a:schemeClr val="accent6">
                  <a:lumMod val="75000"/>
                </a:schemeClr>
              </a:solidFill>
            </a:endParaRPr>
          </a:p>
        </p:txBody>
      </p:sp>
    </p:spTree>
    <p:extLst>
      <p:ext uri="{BB962C8B-B14F-4D97-AF65-F5344CB8AC3E}">
        <p14:creationId xmlns:p14="http://schemas.microsoft.com/office/powerpoint/2010/main" val="32326386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Font typeface="Wingdings" pitchFamily="2" charset="2"/>
              <a:buChar char="q"/>
            </a:pPr>
            <a:r>
              <a:rPr lang="ar-EG" sz="3600" b="1" dirty="0" smtClean="0">
                <a:solidFill>
                  <a:srgbClr val="002060"/>
                </a:solidFill>
              </a:rPr>
              <a:t>صراع الإحجام:</a:t>
            </a:r>
          </a:p>
          <a:p>
            <a:pPr algn="justLow"/>
            <a:r>
              <a:rPr lang="ar-EG" sz="3600" b="1" dirty="0">
                <a:solidFill>
                  <a:srgbClr val="002060"/>
                </a:solidFill>
              </a:rPr>
              <a:t> </a:t>
            </a:r>
            <a:r>
              <a:rPr lang="ar-EG" sz="3600" b="1" dirty="0" smtClean="0">
                <a:solidFill>
                  <a:srgbClr val="002060"/>
                </a:solidFill>
              </a:rPr>
              <a:t>    </a:t>
            </a:r>
            <a:r>
              <a:rPr lang="ar-EG" sz="3600" b="1" dirty="0" smtClean="0">
                <a:solidFill>
                  <a:srgbClr val="FF0000"/>
                </a:solidFill>
              </a:rPr>
              <a:t>ويتمثل هذا النوع في وجود هدفين سلبيين، أو وجود الفرد في حالة ينشأ عنها موقفان كلاهما يلحق الضرر بالفرد.</a:t>
            </a:r>
          </a:p>
          <a:p>
            <a:pPr algn="justLow"/>
            <a:r>
              <a:rPr lang="ar-EG" sz="3600" b="1" dirty="0">
                <a:solidFill>
                  <a:srgbClr val="FF0000"/>
                </a:solidFill>
              </a:rPr>
              <a:t> </a:t>
            </a:r>
            <a:r>
              <a:rPr lang="ar-EG" sz="3600" b="1" dirty="0" smtClean="0">
                <a:solidFill>
                  <a:srgbClr val="FF0000"/>
                </a:solidFill>
              </a:rPr>
              <a:t>  </a:t>
            </a:r>
            <a:r>
              <a:rPr lang="ar-EG" sz="3600" b="1" dirty="0" smtClean="0">
                <a:solidFill>
                  <a:schemeClr val="tx1"/>
                </a:solidFill>
              </a:rPr>
              <a:t>مثال: الجندي الذي يجد نفسه على أبواب المعركة، فإنه يكون بين دافعين: حرصه على حياته وخوفه من الموت، وبين خوفه من المحاكمة العسكرية والعار الذي يلحق به إذا هرب من الميدان.</a:t>
            </a:r>
            <a:endParaRPr lang="ar-EG" sz="3600" b="1" dirty="0">
              <a:solidFill>
                <a:schemeClr val="tx1"/>
              </a:solidFill>
            </a:endParaRPr>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الصراع في السلوكية:</a:t>
            </a:r>
            <a:endParaRPr lang="ar-EG" sz="3600" b="1" dirty="0">
              <a:solidFill>
                <a:schemeClr val="accent6">
                  <a:lumMod val="75000"/>
                </a:schemeClr>
              </a:solidFill>
            </a:endParaRPr>
          </a:p>
        </p:txBody>
      </p:sp>
    </p:spTree>
    <p:extLst>
      <p:ext uri="{BB962C8B-B14F-4D97-AF65-F5344CB8AC3E}">
        <p14:creationId xmlns:p14="http://schemas.microsoft.com/office/powerpoint/2010/main" val="365187270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Font typeface="Wingdings" pitchFamily="2" charset="2"/>
              <a:buChar char="q"/>
            </a:pPr>
            <a:r>
              <a:rPr lang="ar-EG" sz="3600" b="1" dirty="0" smtClean="0">
                <a:solidFill>
                  <a:srgbClr val="002060"/>
                </a:solidFill>
              </a:rPr>
              <a:t>صراع الإقدام والإحجام:</a:t>
            </a:r>
          </a:p>
          <a:p>
            <a:pPr algn="justLow"/>
            <a:r>
              <a:rPr lang="ar-EG" sz="3600" b="1" dirty="0">
                <a:solidFill>
                  <a:srgbClr val="002060"/>
                </a:solidFill>
              </a:rPr>
              <a:t> </a:t>
            </a:r>
            <a:r>
              <a:rPr lang="ar-EG" sz="3600" b="1" dirty="0" smtClean="0">
                <a:solidFill>
                  <a:srgbClr val="002060"/>
                </a:solidFill>
              </a:rPr>
              <a:t>    </a:t>
            </a:r>
            <a:r>
              <a:rPr lang="ar-EG" sz="3600" b="1" dirty="0" smtClean="0">
                <a:solidFill>
                  <a:srgbClr val="FF0000"/>
                </a:solidFill>
              </a:rPr>
              <a:t>ويمثل أهم نوع من أنواع الصراع؛ لأنه الأكثر صعوبة في الحل، ويتضمن وجود هدفين يود الشخص تحقيق أحدهما، لكن الهدف الآخر يمنعه من ذلك.</a:t>
            </a:r>
          </a:p>
          <a:p>
            <a:pPr algn="justLow"/>
            <a:r>
              <a:rPr lang="ar-EG" sz="3600" b="1" dirty="0">
                <a:solidFill>
                  <a:srgbClr val="FF0000"/>
                </a:solidFill>
              </a:rPr>
              <a:t> </a:t>
            </a:r>
            <a:r>
              <a:rPr lang="ar-EG" sz="3600" b="1" dirty="0" smtClean="0">
                <a:solidFill>
                  <a:srgbClr val="FF0000"/>
                </a:solidFill>
              </a:rPr>
              <a:t>  </a:t>
            </a:r>
            <a:r>
              <a:rPr lang="ar-EG" sz="3600" b="1" dirty="0" smtClean="0">
                <a:solidFill>
                  <a:schemeClr val="tx1"/>
                </a:solidFill>
              </a:rPr>
              <a:t>مثال: رغبة الفرد في مشاهدة مباراة كرة القدم في الوقت الذي يكون فيه الجو </a:t>
            </a:r>
            <a:r>
              <a:rPr lang="ar-EG" sz="3600" b="1" dirty="0" err="1" smtClean="0">
                <a:solidFill>
                  <a:schemeClr val="tx1"/>
                </a:solidFill>
              </a:rPr>
              <a:t>رديئًأ</a:t>
            </a:r>
            <a:r>
              <a:rPr lang="ar-EG" sz="3600" b="1" dirty="0" smtClean="0">
                <a:solidFill>
                  <a:schemeClr val="tx1"/>
                </a:solidFill>
              </a:rPr>
              <a:t>.</a:t>
            </a:r>
          </a:p>
          <a:p>
            <a:pPr algn="justLow"/>
            <a:r>
              <a:rPr lang="ar-EG" sz="3600" b="1" dirty="0" smtClean="0">
                <a:solidFill>
                  <a:schemeClr val="tx1"/>
                </a:solidFill>
              </a:rPr>
              <a:t>الشخص الذي يريد أن يرتبط بفتاه، لكنه لا يحب أباها.</a:t>
            </a:r>
            <a:endParaRPr lang="ar-EG" sz="3600" b="1" dirty="0">
              <a:solidFill>
                <a:schemeClr val="tx1"/>
              </a:solidFill>
            </a:endParaRPr>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الصراع في السلوكية:</a:t>
            </a:r>
            <a:endParaRPr lang="ar-EG" sz="3600" b="1" dirty="0">
              <a:solidFill>
                <a:schemeClr val="accent6">
                  <a:lumMod val="75000"/>
                </a:schemeClr>
              </a:solidFill>
            </a:endParaRPr>
          </a:p>
        </p:txBody>
      </p:sp>
    </p:spTree>
    <p:extLst>
      <p:ext uri="{BB962C8B-B14F-4D97-AF65-F5344CB8AC3E}">
        <p14:creationId xmlns:p14="http://schemas.microsoft.com/office/powerpoint/2010/main" val="7350156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التيار الإنساني</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376482887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1121</TotalTime>
  <Words>641</Words>
  <Application>Microsoft Office PowerPoint</Application>
  <PresentationFormat>On-screen Show (4:3)</PresentationFormat>
  <Paragraphs>83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creation</dc:creator>
  <cp:lastModifiedBy>Dr Hazem</cp:lastModifiedBy>
  <cp:revision>264</cp:revision>
  <dcterms:created xsi:type="dcterms:W3CDTF">2014-07-12T08:41:45Z</dcterms:created>
  <dcterms:modified xsi:type="dcterms:W3CDTF">2020-03-25T10:39:02Z</dcterms:modified>
</cp:coreProperties>
</file>